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7" r:id="rId3"/>
    <p:sldId id="258" r:id="rId4"/>
    <p:sldId id="259" r:id="rId5"/>
    <p:sldId id="261" r:id="rId6"/>
    <p:sldId id="288" r:id="rId7"/>
    <p:sldId id="292" r:id="rId8"/>
    <p:sldId id="289" r:id="rId9"/>
    <p:sldId id="296" r:id="rId10"/>
    <p:sldId id="290" r:id="rId11"/>
    <p:sldId id="291" r:id="rId12"/>
    <p:sldId id="293" r:id="rId13"/>
    <p:sldId id="295" r:id="rId14"/>
    <p:sldId id="283" r:id="rId15"/>
    <p:sldId id="286" r:id="rId16"/>
    <p:sldId id="285" r:id="rId17"/>
    <p:sldId id="277" r:id="rId18"/>
    <p:sldId id="273" r:id="rId19"/>
    <p:sldId id="274" r:id="rId20"/>
    <p:sldId id="300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accent2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A46"/>
    <a:srgbClr val="D73217"/>
    <a:srgbClr val="1DE35A"/>
    <a:srgbClr val="C2290A"/>
    <a:srgbClr val="DFF12F"/>
    <a:srgbClr val="F33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89" autoAdjust="0"/>
    <p:restoredTop sz="94660"/>
  </p:normalViewPr>
  <p:slideViewPr>
    <p:cSldViewPr>
      <p:cViewPr>
        <p:scale>
          <a:sx n="54" d="100"/>
          <a:sy n="54" d="100"/>
        </p:scale>
        <p:origin x="-1602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312F-4E24-4012-86FD-27729041C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4F3C-5FDE-4120-9710-CDDA67EEA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56116-D5F6-4EB6-A3DB-DD4D8158C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EC40F-599B-41D3-AE39-4217559F5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F03C3-FFD1-4023-89C2-2E3694E55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C01C5-6462-4AF0-87C7-3FE169E97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3153-FA6E-4FAC-93F9-5BB9C4F78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30758-0F46-4531-A53A-AB7A9DD43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B4C51-F2F1-4B6A-B766-D2EBEBA15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E61DF-8034-4721-B310-B0C48F62E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98584-4FDD-4784-846A-55F7D1DCA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3982B2-70D8-4E6C-9D1E-A9C548E81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hope.com/jargon/b/backspac.htm" TargetMode="External"/><Relationship Id="rId7" Type="http://schemas.openxmlformats.org/officeDocument/2006/relationships/hyperlink" Target="http://www.computerhope.com/jargon/p/paste.htm" TargetMode="External"/><Relationship Id="rId2" Type="http://schemas.openxmlformats.org/officeDocument/2006/relationships/hyperlink" Target="http://www.computerhope.com/jargon/o/op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mputerhope.com/jargon/c/copy.htm" TargetMode="External"/><Relationship Id="rId5" Type="http://schemas.openxmlformats.org/officeDocument/2006/relationships/hyperlink" Target="http://www.computerhope.com/jargon/c/cut.htm" TargetMode="External"/><Relationship Id="rId4" Type="http://schemas.openxmlformats.org/officeDocument/2006/relationships/hyperlink" Target="http://www.computerhope.com/jargon/s/save.htm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1411337"/>
            <a:ext cx="7772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3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6978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362200" y="685800"/>
            <a:ext cx="4770858" cy="707886"/>
          </a:xfrm>
          <a:prstGeom prst="rect">
            <a:avLst/>
          </a:prstGeom>
          <a:solidFill>
            <a:srgbClr val="92D05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)  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085850" y="2390775"/>
            <a:ext cx="7446963" cy="1569660"/>
            <a:chOff x="933962" y="1006205"/>
            <a:chExt cx="7445796" cy="1569282"/>
          </a:xfrm>
        </p:grpSpPr>
        <p:sp>
          <p:nvSpPr>
            <p:cNvPr id="3" name="Rounded Rectangle 2"/>
            <p:cNvSpPr>
              <a:spLocks noChangeArrowheads="1"/>
            </p:cNvSpPr>
            <p:nvPr/>
          </p:nvSpPr>
          <p:spPr bwMode="auto">
            <a:xfrm>
              <a:off x="933962" y="1012963"/>
              <a:ext cx="1593272" cy="600684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0795" algn="ctr">
              <a:solidFill>
                <a:srgbClr val="FF66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4000"/>
                <a:t>Shift</a:t>
              </a:r>
            </a:p>
          </p:txBody>
        </p:sp>
        <p:sp>
          <p:nvSpPr>
            <p:cNvPr id="37895" name="TextBox 3"/>
            <p:cNvSpPr txBox="1">
              <a:spLocks noChangeArrowheads="1"/>
            </p:cNvSpPr>
            <p:nvPr/>
          </p:nvSpPr>
          <p:spPr bwMode="auto">
            <a:xfrm>
              <a:off x="2232334" y="1006205"/>
              <a:ext cx="6147424" cy="1569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bn-BD" sz="3200" b="1" dirty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Caps Lock </a:t>
              </a:r>
              <a:r>
                <a:rPr lang="bn-BD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বন্ধ অবস্থায় যদি লেখা বড় হাতের অক্ষর করতে হয় তবে </a:t>
              </a:r>
              <a:r>
                <a:rPr lang="en-US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Shift </a:t>
              </a:r>
              <a:r>
                <a:rPr lang="bn-BD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কী প্রেস </a:t>
              </a:r>
              <a:r>
                <a:rPr lang="en-US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     		                     </a:t>
              </a:r>
              <a:r>
                <a:rPr lang="bn-BD" sz="3200" b="1" dirty="0">
                  <a:solidFill>
                    <a:srgbClr val="FF0000"/>
                  </a:solidFill>
                  <a:latin typeface="Nikosh" pitchFamily="2" charset="0"/>
                  <a:cs typeface="Nikosh" pitchFamily="2" charset="0"/>
                </a:rPr>
                <a:t>করতে হয়।</a:t>
              </a:r>
              <a:endParaRPr lang="en-US" sz="32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225" y="4191000"/>
            <a:ext cx="65309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>
            <a:spLocks noChangeArrowheads="1"/>
          </p:cNvSpPr>
          <p:nvPr/>
        </p:nvSpPr>
        <p:spPr bwMode="auto">
          <a:xfrm>
            <a:off x="784225" y="5094288"/>
            <a:ext cx="765175" cy="417512"/>
          </a:xfrm>
          <a:prstGeom prst="roundRect">
            <a:avLst>
              <a:gd name="adj" fmla="val 16667"/>
            </a:avLst>
          </a:prstGeom>
          <a:noFill/>
          <a:ln w="50800" algn="ctr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362200" y="685800"/>
            <a:ext cx="4770858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  </a:t>
            </a: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038600"/>
            <a:ext cx="5741988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248400" y="3962400"/>
            <a:ext cx="1981200" cy="1066800"/>
            <a:chOff x="685800" y="1066800"/>
            <a:chExt cx="3124200" cy="914400"/>
          </a:xfrm>
        </p:grpSpPr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>
              <a:off x="685800" y="1066800"/>
              <a:ext cx="3124200" cy="914400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 w="1079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r"/>
              <a:r>
                <a:rPr lang="en-US" sz="4000">
                  <a:solidFill>
                    <a:srgbClr val="FFFFFF"/>
                  </a:solidFill>
                </a:rPr>
                <a:t>    </a:t>
              </a:r>
              <a:r>
                <a:rPr lang="en-US" sz="2400"/>
                <a:t>Back Space</a:t>
              </a:r>
              <a:r>
                <a:rPr lang="en-US" sz="4000">
                  <a:solidFill>
                    <a:srgbClr val="FFFFFF"/>
                  </a:solidFill>
                </a:rPr>
                <a:t> </a:t>
              </a:r>
            </a:p>
          </p:txBody>
        </p:sp>
        <p:cxnSp>
          <p:nvCxnSpPr>
            <p:cNvPr id="7" name="Straight Arrow Connector 6"/>
            <p:cNvCxnSpPr>
              <a:cxnSpLocks noChangeShapeType="1"/>
            </p:cNvCxnSpPr>
            <p:nvPr/>
          </p:nvCxnSpPr>
          <p:spPr bwMode="auto">
            <a:xfrm flipH="1">
              <a:off x="685800" y="1556407"/>
              <a:ext cx="609600" cy="0"/>
            </a:xfrm>
            <a:prstGeom prst="straightConnector1">
              <a:avLst/>
            </a:prstGeom>
            <a:noFill/>
            <a:ln w="666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1981200"/>
            <a:ext cx="8458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 b="1" dirty="0">
                <a:latin typeface="Nikosh" pitchFamily="2" charset="0"/>
                <a:cs typeface="Nikosh" pitchFamily="2" charset="0"/>
              </a:rPr>
              <a:t>লেখা মোছার জন্য এই কী ব্যবহার করা হয়, </a:t>
            </a:r>
            <a:r>
              <a:rPr lang="en-US" sz="3200" b="1" dirty="0">
                <a:latin typeface="Nikosh" pitchFamily="2" charset="0"/>
                <a:cs typeface="Nikosh" pitchFamily="2" charset="0"/>
              </a:rPr>
              <a:t>Cursor </a:t>
            </a:r>
            <a:r>
              <a:rPr lang="bn-BD" sz="3200" b="1" dirty="0">
                <a:latin typeface="Nikosh" pitchFamily="2" charset="0"/>
                <a:cs typeface="Nikosh" pitchFamily="2" charset="0"/>
              </a:rPr>
              <a:t>যেখানে থাকে তার বাম পাশের লেখা অক্ষর একটা একটা করে মুছতে হলে এই কী ব্যবহার করতে হয়।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09800" y="457200"/>
            <a:ext cx="4746812" cy="707886"/>
          </a:xfrm>
          <a:prstGeom prst="rect">
            <a:avLst/>
          </a:prstGeom>
          <a:solidFill>
            <a:schemeClr val="tx2"/>
          </a:solidFill>
          <a:ln w="38100">
            <a:solidFill>
              <a:srgbClr val="D73217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 কী-বোর্ড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 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0950" y="4130675"/>
            <a:ext cx="64944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1371600" y="5121275"/>
            <a:ext cx="752475" cy="255588"/>
          </a:xfrm>
          <a:prstGeom prst="round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457200" y="1676400"/>
            <a:ext cx="1849438" cy="77470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38100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800"/>
              <a:t>Caps Lock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828800" y="2209800"/>
            <a:ext cx="7010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 b="1" dirty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200" b="1" dirty="0">
                <a:latin typeface="Nikosh" pitchFamily="2" charset="0"/>
                <a:cs typeface="Nikosh" pitchFamily="2" charset="0"/>
              </a:rPr>
              <a:t>সমস্ত লেখা বড় হাতের করতে হয় তাহলে </a:t>
            </a:r>
            <a:r>
              <a:rPr lang="en-US" sz="3200" b="1" dirty="0">
                <a:latin typeface="Nikosh" pitchFamily="2" charset="0"/>
                <a:cs typeface="Nikosh" pitchFamily="2" charset="0"/>
              </a:rPr>
              <a:t>Caps Lock </a:t>
            </a:r>
            <a:r>
              <a:rPr lang="bn-BD" sz="3200" b="1" dirty="0">
                <a:latin typeface="Nikosh" pitchFamily="2" charset="0"/>
                <a:cs typeface="Nikosh" pitchFamily="2" charset="0"/>
              </a:rPr>
              <a:t>কী একবা</a:t>
            </a:r>
            <a:r>
              <a:rPr lang="bn-BD" sz="3200" b="1" i="1" dirty="0">
                <a:latin typeface="Nikosh" pitchFamily="2" charset="0"/>
                <a:cs typeface="Nikosh" pitchFamily="2" charset="0"/>
              </a:rPr>
              <a:t>র</a:t>
            </a:r>
            <a:r>
              <a:rPr lang="bn-BD" sz="3200" b="1" dirty="0">
                <a:latin typeface="Nikosh" pitchFamily="2" charset="0"/>
                <a:cs typeface="Nikosh" pitchFamily="2" charset="0"/>
              </a:rPr>
              <a:t> প্রেস করতে হয়। আবার ছোট হাতের করতে হলে আর একবার প্রেস করতে হয়।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4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09800" y="457200"/>
            <a:ext cx="4746812" cy="707886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6938" y="3733800"/>
            <a:ext cx="6816725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7134225" y="3910013"/>
            <a:ext cx="541338" cy="357187"/>
          </a:xfrm>
          <a:prstGeom prst="round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457200" y="1828800"/>
            <a:ext cx="1905000" cy="838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000"/>
              <a:t>Delete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95600" y="1905000"/>
            <a:ext cx="5521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Nikosh" pitchFamily="2" charset="0"/>
                <a:cs typeface="Nikosh" pitchFamily="2" charset="0"/>
              </a:rPr>
              <a:t>Cursor </a:t>
            </a:r>
            <a:r>
              <a:rPr lang="bn-BD" sz="3200" b="1" dirty="0">
                <a:latin typeface="Nikosh" pitchFamily="2" charset="0"/>
                <a:cs typeface="Nikosh" pitchFamily="2" charset="0"/>
              </a:rPr>
              <a:t>যেখানে থাকে তার  ডান পাশের লেখা অক্ষর একটা একটা করে মুছতে হলে এই কী ব্যবহার করতে হয়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5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0" y="2959100"/>
            <a:ext cx="5326063" cy="215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ounded Rectangular Callout 16"/>
          <p:cNvSpPr/>
          <p:nvPr/>
        </p:nvSpPr>
        <p:spPr>
          <a:xfrm>
            <a:off x="396875" y="2798763"/>
            <a:ext cx="1157288" cy="369887"/>
          </a:xfrm>
          <a:prstGeom prst="wedgeRoundRectCallout">
            <a:avLst>
              <a:gd name="adj1" fmla="val 67170"/>
              <a:gd name="adj2" fmla="val 2281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tab Key</a:t>
            </a:r>
          </a:p>
        </p:txBody>
      </p:sp>
      <p:sp>
        <p:nvSpPr>
          <p:cNvPr id="21" name="Rounded Rectangular Callout 20"/>
          <p:cNvSpPr/>
          <p:nvPr/>
        </p:nvSpPr>
        <p:spPr>
          <a:xfrm rot="5400000">
            <a:off x="-8731" y="3775869"/>
            <a:ext cx="1485900" cy="515938"/>
          </a:xfrm>
          <a:prstGeom prst="wedgeRoundRectCallout">
            <a:avLst>
              <a:gd name="adj1" fmla="val 7796"/>
              <a:gd name="adj2" fmla="val -20011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Caps Lock Key</a:t>
            </a:r>
          </a:p>
        </p:txBody>
      </p:sp>
      <p:sp>
        <p:nvSpPr>
          <p:cNvPr id="22" name="Rounded Rectangular Callout 21"/>
          <p:cNvSpPr/>
          <p:nvPr/>
        </p:nvSpPr>
        <p:spPr>
          <a:xfrm rot="5400000">
            <a:off x="694531" y="5268119"/>
            <a:ext cx="1063625" cy="515938"/>
          </a:xfrm>
          <a:prstGeom prst="wedgeRoundRectCallout">
            <a:avLst>
              <a:gd name="adj1" fmla="val -69958"/>
              <a:gd name="adj2" fmla="val -12103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Ctrl Key</a:t>
            </a:r>
          </a:p>
        </p:txBody>
      </p:sp>
      <p:sp>
        <p:nvSpPr>
          <p:cNvPr id="25" name="Rounded Rectangular Callout 24"/>
          <p:cNvSpPr/>
          <p:nvPr/>
        </p:nvSpPr>
        <p:spPr>
          <a:xfrm>
            <a:off x="2017713" y="5756275"/>
            <a:ext cx="1157287" cy="369888"/>
          </a:xfrm>
          <a:prstGeom prst="wedgeRoundRectCallout">
            <a:avLst>
              <a:gd name="adj1" fmla="val 30713"/>
              <a:gd name="adj2" fmla="val -28103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Alt Key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2828925" y="2239963"/>
            <a:ext cx="1898650" cy="366712"/>
          </a:xfrm>
          <a:prstGeom prst="wedgeRoundRectCallout">
            <a:avLst>
              <a:gd name="adj1" fmla="val -52653"/>
              <a:gd name="adj2" fmla="val 16242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Function  Key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4787900" y="2255838"/>
            <a:ext cx="1898650" cy="366712"/>
          </a:xfrm>
          <a:prstGeom prst="wedgeRoundRectCallout">
            <a:avLst>
              <a:gd name="adj1" fmla="val -73899"/>
              <a:gd name="adj2" fmla="val 279675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Numeric Key</a:t>
            </a:r>
          </a:p>
        </p:txBody>
      </p:sp>
      <p:sp>
        <p:nvSpPr>
          <p:cNvPr id="12" name="Rounded Rectangular Callout 11"/>
          <p:cNvSpPr/>
          <p:nvPr/>
        </p:nvSpPr>
        <p:spPr>
          <a:xfrm rot="1161867">
            <a:off x="7345363" y="2909888"/>
            <a:ext cx="1516062" cy="471487"/>
          </a:xfrm>
          <a:prstGeom prst="wedgeRoundRectCallout">
            <a:avLst>
              <a:gd name="adj1" fmla="val -90867"/>
              <a:gd name="adj2" fmla="val 18024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Back Space Key</a:t>
            </a:r>
          </a:p>
        </p:txBody>
      </p:sp>
      <p:sp>
        <p:nvSpPr>
          <p:cNvPr id="13" name="Rounded Rectangular Callout 12"/>
          <p:cNvSpPr/>
          <p:nvPr/>
        </p:nvSpPr>
        <p:spPr>
          <a:xfrm rot="16200000">
            <a:off x="7631907" y="4145756"/>
            <a:ext cx="1460500" cy="515937"/>
          </a:xfrm>
          <a:prstGeom prst="wedgeRoundRectCallout">
            <a:avLst>
              <a:gd name="adj1" fmla="val 14820"/>
              <a:gd name="adj2" fmla="val -362815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Enter Key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6745288" y="2255838"/>
            <a:ext cx="1668462" cy="361950"/>
          </a:xfrm>
          <a:prstGeom prst="wedgeRoundRectCallout">
            <a:avLst>
              <a:gd name="adj1" fmla="val -54471"/>
              <a:gd name="adj2" fmla="val 200001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Delete Key</a:t>
            </a:r>
          </a:p>
        </p:txBody>
      </p:sp>
      <p:sp>
        <p:nvSpPr>
          <p:cNvPr id="15" name="Rounded Rectangular Callout 14"/>
          <p:cNvSpPr/>
          <p:nvPr/>
        </p:nvSpPr>
        <p:spPr>
          <a:xfrm rot="20082757">
            <a:off x="5194300" y="5780088"/>
            <a:ext cx="1601788" cy="496887"/>
          </a:xfrm>
          <a:prstGeom prst="wedgeRoundRectCallout">
            <a:avLst>
              <a:gd name="adj1" fmla="val 44533"/>
              <a:gd name="adj2" fmla="val -16818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Arrows Key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3175000" y="6032500"/>
            <a:ext cx="1916113" cy="496888"/>
          </a:xfrm>
          <a:prstGeom prst="wedgeRoundRectCallout">
            <a:avLst>
              <a:gd name="adj1" fmla="val 13700"/>
              <a:gd name="adj2" fmla="val -25063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Spacebar Key</a:t>
            </a:r>
          </a:p>
        </p:txBody>
      </p:sp>
      <p:sp>
        <p:nvSpPr>
          <p:cNvPr id="14" name="Rounded Rectangular Callout 13"/>
          <p:cNvSpPr/>
          <p:nvPr/>
        </p:nvSpPr>
        <p:spPr>
          <a:xfrm rot="20082757">
            <a:off x="6881813" y="5445125"/>
            <a:ext cx="1500187" cy="498475"/>
          </a:xfrm>
          <a:prstGeom prst="wedgeRoundRectCallout">
            <a:avLst>
              <a:gd name="adj1" fmla="val -63651"/>
              <a:gd name="adj2" fmla="val -355455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Shift  Key</a:t>
            </a:r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212491" y="533400"/>
            <a:ext cx="612218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) </a:t>
            </a:r>
            <a:r>
              <a:rPr lang="bn-BD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পরিচিতি </a:t>
            </a: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5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5" grpId="0" animBg="1"/>
      <p:bldP spid="23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114300" y="250031"/>
            <a:ext cx="8839200" cy="6553200"/>
          </a:xfrm>
          <a:prstGeom prst="rect">
            <a:avLst/>
          </a:prstGeom>
          <a:solidFill>
            <a:srgbClr val="FFFFFF"/>
          </a:solidFill>
          <a:ln w="152400">
            <a:solidFill>
              <a:srgbClr val="00206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09800" y="457200"/>
            <a:ext cx="4770858" cy="707886"/>
          </a:xfrm>
          <a:prstGeom prst="rect">
            <a:avLst/>
          </a:prstGeom>
          <a:solidFill>
            <a:srgbClr val="00B0F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কী-বোর্ড</a:t>
            </a:r>
            <a:r>
              <a:rPr lang="bn-BD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(Keyboard</a:t>
            </a:r>
            <a:r>
              <a:rPr lang="bn-BD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r>
              <a:rPr lang="bn-BD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9344" y="1389063"/>
            <a:ext cx="5037137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le 1"/>
          <p:cNvSpPr/>
          <p:nvPr/>
        </p:nvSpPr>
        <p:spPr>
          <a:xfrm>
            <a:off x="1973263" y="2476500"/>
            <a:ext cx="2609850" cy="21907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314700" y="4273550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70050" y="4267200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B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492375" y="4273550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C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47725" y="4273550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A</a:t>
            </a:r>
          </a:p>
        </p:txBody>
      </p:sp>
      <p:sp>
        <p:nvSpPr>
          <p:cNvPr id="28688" name="TextBox 7"/>
          <p:cNvSpPr txBox="1">
            <a:spLocks noChangeArrowheads="1"/>
          </p:cNvSpPr>
          <p:nvPr/>
        </p:nvSpPr>
        <p:spPr bwMode="auto">
          <a:xfrm>
            <a:off x="4122738" y="4289425"/>
            <a:ext cx="3435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................................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742238" y="4375150"/>
            <a:ext cx="655637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/>
              <a:t>z</a:t>
            </a:r>
          </a:p>
        </p:txBody>
      </p:sp>
      <p:sp>
        <p:nvSpPr>
          <p:cNvPr id="28690" name="TextBox 9"/>
          <p:cNvSpPr txBox="1">
            <a:spLocks noChangeArrowheads="1"/>
          </p:cNvSpPr>
          <p:nvPr/>
        </p:nvSpPr>
        <p:spPr bwMode="auto">
          <a:xfrm>
            <a:off x="3402013" y="3657600"/>
            <a:ext cx="1389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2800" b="1" u="sng" dirty="0">
                <a:latin typeface="NikoshBAN" pitchFamily="2" charset="0"/>
                <a:cs typeface="NikoshBAN" pitchFamily="2" charset="0"/>
              </a:rPr>
              <a:t>বর্ণমালা কী</a:t>
            </a:r>
          </a:p>
        </p:txBody>
      </p:sp>
      <p:sp>
        <p:nvSpPr>
          <p:cNvPr id="3" name="Rounded Rectangle 3"/>
          <p:cNvSpPr/>
          <p:nvPr/>
        </p:nvSpPr>
        <p:spPr>
          <a:xfrm>
            <a:off x="3686175" y="5591175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4</a:t>
            </a:r>
          </a:p>
        </p:txBody>
      </p:sp>
      <p:sp>
        <p:nvSpPr>
          <p:cNvPr id="8" name="Rounded Rectangle 4"/>
          <p:cNvSpPr/>
          <p:nvPr/>
        </p:nvSpPr>
        <p:spPr>
          <a:xfrm>
            <a:off x="2041525" y="5584825"/>
            <a:ext cx="655638" cy="62865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2</a:t>
            </a:r>
          </a:p>
        </p:txBody>
      </p:sp>
      <p:sp>
        <p:nvSpPr>
          <p:cNvPr id="12" name="Rounded Rectangle 5"/>
          <p:cNvSpPr/>
          <p:nvPr/>
        </p:nvSpPr>
        <p:spPr>
          <a:xfrm>
            <a:off x="2863850" y="5591175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3</a:t>
            </a:r>
          </a:p>
        </p:txBody>
      </p:sp>
      <p:sp>
        <p:nvSpPr>
          <p:cNvPr id="13" name="Rounded Rectangle 6"/>
          <p:cNvSpPr/>
          <p:nvPr/>
        </p:nvSpPr>
        <p:spPr>
          <a:xfrm>
            <a:off x="1219200" y="5591175"/>
            <a:ext cx="655638" cy="63023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1</a:t>
            </a:r>
          </a:p>
        </p:txBody>
      </p:sp>
      <p:sp>
        <p:nvSpPr>
          <p:cNvPr id="28696" name="TextBox 7"/>
          <p:cNvSpPr txBox="1">
            <a:spLocks noChangeArrowheads="1"/>
          </p:cNvSpPr>
          <p:nvPr/>
        </p:nvSpPr>
        <p:spPr bwMode="auto">
          <a:xfrm>
            <a:off x="4533900" y="5562600"/>
            <a:ext cx="302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3200" b="1">
                <a:latin typeface="NikoshBAN" pitchFamily="2" charset="0"/>
                <a:cs typeface="NikoshBAN" pitchFamily="2" charset="0"/>
              </a:rPr>
              <a:t>............................</a:t>
            </a:r>
            <a:endParaRPr lang="en-US" sz="3200" b="1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ounded Rectangle 8"/>
          <p:cNvSpPr/>
          <p:nvPr/>
        </p:nvSpPr>
        <p:spPr>
          <a:xfrm>
            <a:off x="7783513" y="5562600"/>
            <a:ext cx="655637" cy="62865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/>
              <a:t>0</a:t>
            </a:r>
          </a:p>
        </p:txBody>
      </p:sp>
      <p:sp>
        <p:nvSpPr>
          <p:cNvPr id="28698" name="TextBox 9"/>
          <p:cNvSpPr txBox="1">
            <a:spLocks noChangeArrowheads="1"/>
          </p:cNvSpPr>
          <p:nvPr/>
        </p:nvSpPr>
        <p:spPr bwMode="auto">
          <a:xfrm>
            <a:off x="3581400" y="4891088"/>
            <a:ext cx="1760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2800" b="1" u="sng">
                <a:latin typeface="NikoshBAN" pitchFamily="2" charset="0"/>
                <a:cs typeface="NikoshBAN" pitchFamily="2" charset="0"/>
              </a:rPr>
              <a:t>সংখ্যাসূচক কী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89956" y="221456"/>
            <a:ext cx="4770858" cy="707886"/>
          </a:xfrm>
          <a:prstGeom prst="rect">
            <a:avLst/>
          </a:prstGeom>
          <a:solidFill>
            <a:srgbClr val="3366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)</a:t>
            </a:r>
            <a:r>
              <a:rPr lang="bn-BD" sz="4000" dirty="0">
                <a:effectLst>
                  <a:outerShdw blurRad="38100" dist="38100" dir="2700000" algn="tl">
                    <a:srgbClr val="FFFFFF"/>
                  </a:outerShdw>
                </a:effectLst>
                <a:latin typeface="Nikosh" pitchFamily="2" charset="0"/>
                <a:cs typeface="Nikosh" pitchFamily="2" charset="0"/>
              </a:rPr>
              <a:t>  </a:t>
            </a:r>
            <a:endParaRPr lang="en-US" sz="4000" dirty="0">
              <a:effectLst>
                <a:outerShdw blurRad="38100" dist="38100" dir="2700000" algn="tl">
                  <a:srgbClr val="FFFFFF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333500" y="1143000"/>
            <a:ext cx="6411913" cy="2770188"/>
            <a:chOff x="1335443" y="2098592"/>
            <a:chExt cx="6411703" cy="2769245"/>
          </a:xfrm>
        </p:grpSpPr>
        <p:sp>
          <p:nvSpPr>
            <p:cNvPr id="5" name="Rounded Rectangle 4"/>
            <p:cNvSpPr/>
            <p:nvPr/>
          </p:nvSpPr>
          <p:spPr>
            <a:xfrm>
              <a:off x="3802337" y="2930159"/>
              <a:ext cx="655617" cy="888697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F4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157741" y="2922225"/>
              <a:ext cx="655617" cy="896632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F2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980039" y="2930159"/>
              <a:ext cx="655617" cy="888697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F3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35443" y="2930159"/>
              <a:ext cx="655617" cy="888697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F1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7091529" y="2934920"/>
              <a:ext cx="655617" cy="88393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F8</a:t>
              </a:r>
            </a:p>
          </p:txBody>
        </p:sp>
        <p:sp>
          <p:nvSpPr>
            <p:cNvPr id="4" name="Rounded Rectangle 9"/>
            <p:cNvSpPr/>
            <p:nvPr/>
          </p:nvSpPr>
          <p:spPr>
            <a:xfrm>
              <a:off x="5446933" y="2928572"/>
              <a:ext cx="655617" cy="890284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F6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269231" y="2934920"/>
              <a:ext cx="655617" cy="88393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F7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624635" y="2934920"/>
              <a:ext cx="655617" cy="88393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F5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02337" y="4025161"/>
              <a:ext cx="655617" cy="84267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F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/>
                <a:t>10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064174" y="4025161"/>
              <a:ext cx="654029" cy="84267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dirty="0"/>
                <a:t>F9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624635" y="4025161"/>
              <a:ext cx="655617" cy="842676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/>
                <a:t>F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/>
                <a:t>12</a:t>
              </a:r>
            </a:p>
          </p:txBody>
        </p:sp>
        <p:sp>
          <p:nvSpPr>
            <p:cNvPr id="29726" name="TextBox 16"/>
            <p:cNvSpPr txBox="1">
              <a:spLocks noChangeArrowheads="1"/>
            </p:cNvSpPr>
            <p:nvPr/>
          </p:nvSpPr>
          <p:spPr bwMode="auto">
            <a:xfrm>
              <a:off x="3494372" y="2098592"/>
              <a:ext cx="2158930" cy="823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bn-BD" sz="4800" b="1" u="sng" dirty="0">
                  <a:latin typeface="NikoshBAN" pitchFamily="2" charset="0"/>
                  <a:cs typeface="NikoshBAN" pitchFamily="2" charset="0"/>
                </a:rPr>
                <a:t>ফাংশন কী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114800"/>
            <a:ext cx="6624638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1371600" y="4237038"/>
            <a:ext cx="4483100" cy="334962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835150" y="566738"/>
            <a:ext cx="5473700" cy="1006475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/>
            <a:r>
              <a:rPr lang="bn-BD" sz="6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3124200"/>
            <a:ext cx="8382000" cy="212365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bn-BD" sz="4400" b="1" dirty="0">
                <a:latin typeface="Nikosh" pitchFamily="2" charset="0"/>
                <a:cs typeface="Nikosh" pitchFamily="2" charset="0"/>
              </a:rPr>
              <a:t>ফাংশন কী কয়টি ও কি কি তা লিখ।</a:t>
            </a:r>
          </a:p>
          <a:p>
            <a:pPr marL="342900" indent="-342900">
              <a:buFontTx/>
              <a:buAutoNum type="arabicPeriod"/>
            </a:pPr>
            <a:r>
              <a:rPr lang="en-US" sz="4400" b="1" dirty="0">
                <a:latin typeface="Nikosh" pitchFamily="2" charset="0"/>
                <a:cs typeface="Nikosh" pitchFamily="2" charset="0"/>
              </a:rPr>
              <a:t>Cursor Key </a:t>
            </a:r>
            <a:r>
              <a:rPr lang="bn-BD" sz="4400" b="1" dirty="0">
                <a:latin typeface="Nikosh" pitchFamily="2" charset="0"/>
                <a:cs typeface="Nikosh" pitchFamily="2" charset="0"/>
              </a:rPr>
              <a:t>এর কাজ কি তা লিখ।</a:t>
            </a:r>
          </a:p>
          <a:p>
            <a:pPr marL="342900" indent="-342900">
              <a:buFontTx/>
              <a:buAutoNum type="arabicPeriod"/>
            </a:pPr>
            <a:r>
              <a:rPr lang="en-US" sz="4400" dirty="0">
                <a:latin typeface="Nikosh" pitchFamily="2" charset="0"/>
                <a:cs typeface="Nikosh" pitchFamily="2" charset="0"/>
              </a:rPr>
              <a:t>Back Space </a:t>
            </a:r>
            <a:r>
              <a:rPr lang="bn-BD" sz="4400" b="1" dirty="0">
                <a:latin typeface="Nikosh" pitchFamily="2" charset="0"/>
                <a:cs typeface="Nikosh" pitchFamily="2" charset="0"/>
              </a:rPr>
              <a:t>এর কাজ কি কি লিখ</a:t>
            </a:r>
            <a:r>
              <a:rPr lang="bn-BD" sz="4400" b="1" dirty="0">
                <a:latin typeface="NikoshBAN" pitchFamily="2" charset="0"/>
                <a:cs typeface="NikoshBAN" pitchFamily="2" charset="0"/>
              </a:rPr>
              <a:t>।</a:t>
            </a:r>
            <a:endParaRPr lang="bn-BD" sz="2400" b="1" dirty="0">
              <a:cs typeface="Vrind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152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2667000" y="457200"/>
            <a:ext cx="4495800" cy="99060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 algn="ctr">
            <a:solidFill>
              <a:srgbClr val="F9F9F9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2438400"/>
            <a:ext cx="8305800" cy="2308324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bn-BD" sz="4800" b="1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বর্ণমালা কী</a:t>
            </a:r>
            <a:r>
              <a:rPr lang="en-US" sz="4800" b="1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কোন</a:t>
            </a:r>
            <a:r>
              <a:rPr lang="en-US" sz="4800" b="1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b="1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গুলো</a:t>
            </a:r>
            <a:r>
              <a:rPr lang="bn-BD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?</a:t>
            </a:r>
            <a:endParaRPr lang="en-US" sz="4800" dirty="0">
              <a:solidFill>
                <a:schemeClr val="tx2"/>
              </a:solidFill>
              <a:latin typeface="Nikosh" pitchFamily="2" charset="0"/>
              <a:cs typeface="Nikosh" pitchFamily="2" charset="0"/>
            </a:endParaRPr>
          </a:p>
          <a:p>
            <a:pPr marL="342900" indent="-342900">
              <a:buFontTx/>
              <a:buAutoNum type="arabicPeriod"/>
            </a:pPr>
            <a:r>
              <a:rPr lang="en-US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Shift </a:t>
            </a:r>
            <a:r>
              <a:rPr lang="en-US" sz="4800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কী</a:t>
            </a:r>
            <a:r>
              <a:rPr lang="en-US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কখন</a:t>
            </a:r>
            <a:r>
              <a:rPr lang="en-US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হয়</a:t>
            </a:r>
            <a:r>
              <a:rPr lang="bn-BD" sz="4800" dirty="0">
                <a:solidFill>
                  <a:srgbClr val="404040"/>
                </a:solidFill>
                <a:latin typeface="Nikosh" pitchFamily="2" charset="0"/>
                <a:cs typeface="Nikosh" pitchFamily="2" charset="0"/>
              </a:rPr>
              <a:t>?</a:t>
            </a:r>
            <a:endParaRPr lang="en-US" sz="4800" dirty="0">
              <a:solidFill>
                <a:srgbClr val="404040"/>
              </a:solidFill>
              <a:latin typeface="Nikosh" pitchFamily="2" charset="0"/>
              <a:cs typeface="Nikosh" pitchFamily="2" charset="0"/>
            </a:endParaRPr>
          </a:p>
          <a:p>
            <a:pPr marL="342900" indent="-342900">
              <a:buFontTx/>
              <a:buAutoNum type="arabicPeriod"/>
            </a:pPr>
            <a:r>
              <a:rPr lang="bn-BD" sz="48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কোন একটি লেখা মুছতে কি চাপতে হয়</a:t>
            </a:r>
            <a:r>
              <a:rPr lang="bn-BD" sz="32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? </a:t>
            </a:r>
            <a:r>
              <a:rPr lang="en-US" sz="3200" dirty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>
            <a:spLocks noChangeArrowheads="1"/>
          </p:cNvSpPr>
          <p:nvPr/>
        </p:nvSpPr>
        <p:spPr bwMode="auto">
          <a:xfrm>
            <a:off x="1820863" y="990600"/>
            <a:ext cx="5122862" cy="1021556"/>
          </a:xfrm>
          <a:prstGeom prst="roundRect">
            <a:avLst>
              <a:gd name="adj" fmla="val 16667"/>
            </a:avLst>
          </a:prstGeom>
          <a:solidFill>
            <a:srgbClr val="800080"/>
          </a:solidFill>
          <a:ln w="9525" algn="ctr">
            <a:solidFill>
              <a:srgbClr val="B6DCD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scene3d>
            <a:camera prst="perspectiveHeroicExtremeLeftFacing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বাড়ির</a:t>
            </a:r>
            <a:r>
              <a:rPr lang="en-US" sz="5400" dirty="0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Nikosh" pitchFamily="2" charset="0"/>
                <a:cs typeface="Nikosh" pitchFamily="2" charset="0"/>
              </a:rPr>
              <a:t>কাজ</a:t>
            </a:r>
            <a:r>
              <a:rPr lang="en-US" sz="5400" dirty="0">
                <a:solidFill>
                  <a:srgbClr val="000000"/>
                </a:solidFill>
                <a:latin typeface="Nikosh" pitchFamily="2" charset="0"/>
                <a:cs typeface="Nikosh" pitchFamily="2" charset="0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3429000"/>
            <a:ext cx="9144000" cy="70788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n-BD" sz="4000" b="1" dirty="0">
                <a:latin typeface="Nikosh" pitchFamily="2" charset="0"/>
                <a:cs typeface="Nikosh" pitchFamily="2" charset="0"/>
              </a:rPr>
              <a:t>কী – বোর্ডের চিত্র অংকন করে বিভিন্ন অংশ চিহ্নিত কর ।</a:t>
            </a:r>
            <a:endParaRPr lang="en-US" sz="4000" b="1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228600" y="2362200"/>
            <a:ext cx="8915400" cy="3477875"/>
          </a:xfrm>
          <a:prstGeom prst="rect">
            <a:avLst/>
          </a:prstGeom>
          <a:solidFill>
            <a:srgbClr val="F33B5A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accent6"/>
                </a:solidFill>
                <a:latin typeface="Nikosh" pitchFamily="2" charset="0"/>
                <a:cs typeface="Nikosh" pitchFamily="2" charset="0"/>
              </a:rPr>
              <a:t>সুমন কুমার পাল</a:t>
            </a:r>
            <a:endParaRPr lang="en-US" sz="4400" b="1" dirty="0" smtClean="0">
              <a:solidFill>
                <a:schemeClr val="accent6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4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অফিস </a:t>
            </a:r>
            <a:r>
              <a:rPr lang="en-US" sz="4400" dirty="0" err="1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সহকারি</a:t>
            </a:r>
            <a:r>
              <a:rPr lang="en-US" sz="44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4400" dirty="0" smtClean="0">
              <a:solidFill>
                <a:schemeClr val="tx2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এ,এন, সম্মিলনী মাধ্যমিক বালিকা</a:t>
            </a:r>
            <a:r>
              <a:rPr lang="en-US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বিদ্যালয়</a:t>
            </a:r>
            <a:r>
              <a:rPr lang="bn-IN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pPr algn="ctr"/>
            <a:r>
              <a:rPr lang="bn-BD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নান্দুয়ালী, মাগুরা।</a:t>
            </a:r>
            <a:endParaRPr lang="bn-IN" sz="4400" dirty="0" smtClean="0">
              <a:solidFill>
                <a:schemeClr val="accent1">
                  <a:lumMod val="1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IN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মোবাঃ </a:t>
            </a:r>
            <a:r>
              <a:rPr lang="bn-BD" sz="4400" dirty="0" smtClean="0">
                <a:solidFill>
                  <a:schemeClr val="accent1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০১৭১২৩১০২২৫</a:t>
            </a:r>
            <a:endParaRPr lang="bn-BD" sz="4400" dirty="0">
              <a:solidFill>
                <a:schemeClr val="accent1">
                  <a:lumMod val="1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35811" y="429936"/>
            <a:ext cx="3788217" cy="1107996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bn-BD" sz="5400" dirty="0">
                <a:solidFill>
                  <a:srgbClr val="000000"/>
                </a:solidFill>
                <a:latin typeface="Nikosh" pitchFamily="2" charset="0"/>
                <a:cs typeface="Nikosh" pitchFamily="2" charset="0"/>
              </a:rPr>
              <a:t>শিক্ষক পরিচিতি</a:t>
            </a:r>
            <a:r>
              <a:rPr lang="bn-BD" sz="6600" dirty="0">
                <a:solidFill>
                  <a:srgbClr val="00000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6600" dirty="0">
              <a:solidFill>
                <a:srgbClr val="00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830944"/>
              </p:ext>
            </p:extLst>
          </p:nvPr>
        </p:nvGraphicFramePr>
        <p:xfrm>
          <a:off x="0" y="3"/>
          <a:ext cx="9144000" cy="8245295"/>
        </p:xfrm>
        <a:graphic>
          <a:graphicData uri="http://schemas.openxmlformats.org/drawingml/2006/table">
            <a:tbl>
              <a:tblPr/>
              <a:tblGrid>
                <a:gridCol w="2247007"/>
                <a:gridCol w="6896993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Shortcut Keys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Description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Alt + F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File menu options in current program.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Alt + Tab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Switch between open programs.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F2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Rename a selected file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F5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Refresh the current program window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N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Create a new, blank document in some software programs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O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u="sng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2"/>
                        </a:rPr>
                        <a:t>Open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a file in current software program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A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Select all text.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</a:t>
                      </a:r>
                      <a:r>
                        <a:rPr lang="en-US" sz="1050" u="none" strike="noStrike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3"/>
                        </a:rPr>
                        <a:t>Backspace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Delete a full word at a time instead of a single character.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B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Change selected text to be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Bold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I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Change selected text to be in </a:t>
                      </a:r>
                      <a:r>
                        <a:rPr lang="en-US" sz="1050" i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Italics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U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Change selected text to be </a:t>
                      </a:r>
                      <a:r>
                        <a:rPr lang="en-US" sz="1050" u="sng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Underlined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+shift+ D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Change selected text to be Double  </a:t>
                      </a:r>
                      <a:r>
                        <a:rPr lang="en-US" sz="1050" u="dbl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Underlined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F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Open find window for current document or window.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S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u="sng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4"/>
                        </a:rPr>
                        <a:t>Save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current document file.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X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u="sng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5"/>
                        </a:rPr>
                        <a:t>Cut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selected item.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Shift + Del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Cut selected item.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C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u="sng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6"/>
                        </a:rPr>
                        <a:t>Copy</a:t>
                      </a: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selected item.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Ins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Copy selected item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V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u="sng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  <a:hlinkClick r:id="rId7"/>
                        </a:rPr>
                        <a:t>Paste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Shift + Ins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Paste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P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Print the current page or document.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F2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Print preview the current page or document.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Home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Goes to beginning of document.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End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Goes to end of document.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Shift + Home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Highlights from current position to beginning of line.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Shift + End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Highlights from current position to end of line.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Left arrow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Moves one word to the left at a time.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Right arrow 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Moves one word to the right at a time.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Esc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Opens the START menu.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Alt + F4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Close the currently active program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Y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Redo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8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 + Z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 Undo 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7030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Ctrl+] 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Font size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eo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	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7030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Ctrl+[ 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Font size ‡QvUKiv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Ctrl+L	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Align Left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	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Ctrl+J	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Justify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7030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Ctrl+E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Align Center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	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Ctrl+R	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Align Right	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9812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Ctrl+Enter		</a:t>
                      </a:r>
                      <a:endParaRPr lang="en-US" sz="90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Next page </a:t>
                      </a:r>
                      <a:r>
                        <a:rPr lang="en-US" sz="1050" dirty="0" err="1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Kiv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latin typeface="Nikosh" pitchFamily="2" charset="0"/>
                          <a:ea typeface="Times New Roman"/>
                          <a:cs typeface="Nikosh" pitchFamily="2" charset="0"/>
                        </a:rPr>
                        <a:t>	</a:t>
                      </a:r>
                      <a:endParaRPr lang="en-US" sz="900" dirty="0">
                        <a:latin typeface="Nikosh" pitchFamily="2" charset="0"/>
                        <a:ea typeface="Times New Roman"/>
                        <a:cs typeface="Nikosh" pitchFamily="2" charset="0"/>
                      </a:endParaRPr>
                    </a:p>
                  </a:txBody>
                  <a:tcPr marL="2934" marR="2934" marT="2934" marB="293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6" descr="images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181797">
            <a:off x="189724" y="704691"/>
            <a:ext cx="2766754" cy="1601941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09800"/>
            <a:ext cx="6629400" cy="39789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32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647426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পাঠ </a:t>
            </a:r>
            <a:r>
              <a:rPr lang="bn-IN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পরিচিতি</a:t>
            </a:r>
            <a:r>
              <a:rPr lang="bn-BD" sz="4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বিষয়ঃ </a:t>
            </a:r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তথ্য ও যোগাযোগ প্রযুক্তি</a:t>
            </a:r>
          </a:p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শ্রেণিঃ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সপ্তম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40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পাঠ</a:t>
            </a:r>
            <a:r>
              <a:rPr lang="bn-BD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শিরোনামঃ</a:t>
            </a:r>
            <a:r>
              <a:rPr lang="en-US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ওয়ার্ড</a:t>
            </a:r>
            <a:r>
              <a:rPr lang="en-US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প্রসেসিং</a:t>
            </a:r>
            <a:r>
              <a:rPr lang="en-US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বাংলা</a:t>
            </a:r>
            <a:r>
              <a:rPr lang="en-US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কি-বোর্ডের</a:t>
            </a:r>
            <a:r>
              <a:rPr lang="en-US" sz="36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ব্যবহার</a:t>
            </a:r>
            <a:endParaRPr lang="en-US" sz="36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অধ্যায়ঃ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চতুর্থ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অধ্যায়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</a:p>
          <a:p>
            <a:pPr algn="ctr"/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সময়ঃ </a:t>
            </a:r>
            <a:r>
              <a:rPr lang="bn-BD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৫০মি:</a:t>
            </a:r>
            <a:r>
              <a:rPr lang="en-US" sz="4000" b="1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3200" b="1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IN" sz="60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6000" dirty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2514600" y="381000"/>
            <a:ext cx="4724400" cy="1219200"/>
          </a:xfrm>
          <a:prstGeom prst="rect">
            <a:avLst/>
          </a:prstGeom>
          <a:solidFill>
            <a:srgbClr val="00B050"/>
          </a:solidFill>
          <a:ln w="152400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algn="ctr"/>
            <a:r>
              <a:rPr lang="bn-BD" sz="6000" dirty="0">
                <a:latin typeface="Nikosh" pitchFamily="2" charset="0"/>
                <a:cs typeface="Nikosh" pitchFamily="2" charset="0"/>
              </a:rPr>
              <a:t>কী-বোর্ড পরিচিতি</a:t>
            </a:r>
            <a:endParaRPr lang="bn-BD" sz="96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6389" name="Picture 5" descr="imagesnc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30072"/>
            <a:ext cx="7620000" cy="4557713"/>
          </a:xfrm>
          <a:prstGeom prst="rect">
            <a:avLst/>
          </a:prstGeom>
          <a:solidFill>
            <a:srgbClr val="DFF12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/>
          </p:cNvSpPr>
          <p:nvPr/>
        </p:nvSpPr>
        <p:spPr bwMode="auto">
          <a:xfrm>
            <a:off x="838200" y="2362200"/>
            <a:ext cx="7391400" cy="2667000"/>
          </a:xfrm>
          <a:prstGeom prst="rect">
            <a:avLst/>
          </a:prstGeom>
          <a:noFill/>
          <a:ln w="57150">
            <a:solidFill>
              <a:srgbClr val="D73217"/>
            </a:solidFill>
            <a:miter lim="800000"/>
            <a:headEnd/>
            <a:tailEnd/>
          </a:ln>
        </p:spPr>
        <p:txBody>
          <a:bodyPr/>
          <a:lstStyle/>
          <a:p>
            <a:pPr marL="365125" indent="-282575" eaLnBrk="0" hangingPunct="0">
              <a:spcBef>
                <a:spcPct val="20000"/>
              </a:spcBef>
            </a:pPr>
            <a:r>
              <a:rPr lang="en-US" sz="3600" b="1" dirty="0">
                <a:latin typeface="Nikosh" pitchFamily="2" charset="0"/>
                <a:cs typeface="Nikosh" pitchFamily="2" charset="0"/>
              </a:rPr>
              <a:t>১। </a:t>
            </a:r>
            <a:r>
              <a:rPr lang="bn-BD" sz="3600" b="1" dirty="0" smtClean="0">
                <a:latin typeface="Nikosh" pitchFamily="2" charset="0"/>
                <a:cs typeface="Nikosh" pitchFamily="2" charset="0"/>
              </a:rPr>
              <a:t>কী-বোর্ড</a:t>
            </a:r>
            <a:r>
              <a:rPr lang="bn-IN" sz="36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3600" b="1" dirty="0" smtClean="0">
                <a:latin typeface="Nikosh" pitchFamily="2" charset="0"/>
                <a:cs typeface="Nikosh" pitchFamily="2" charset="0"/>
              </a:rPr>
              <a:t>কি </a:t>
            </a:r>
            <a:r>
              <a:rPr lang="bn-IN" sz="3600" b="1" dirty="0" smtClean="0">
                <a:latin typeface="Nikosh" pitchFamily="2" charset="0"/>
                <a:cs typeface="Nikosh" pitchFamily="2" charset="0"/>
              </a:rPr>
              <a:t>বলতে 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bn-IN" sz="3600" b="1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 marL="365125" indent="-282575" eaLnBrk="0" hangingPunct="0">
              <a:spcBef>
                <a:spcPct val="20000"/>
              </a:spcBef>
            </a:pPr>
            <a:r>
              <a:rPr lang="en-US" sz="3600" b="1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। </a:t>
            </a:r>
            <a:r>
              <a:rPr lang="bn-BD" sz="3600" b="1" dirty="0">
                <a:latin typeface="Nikosh" pitchFamily="2" charset="0"/>
                <a:cs typeface="Nikosh" pitchFamily="2" charset="0"/>
              </a:rPr>
              <a:t>কী-বোর্ড সম্পর্কে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b="1" dirty="0" err="1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।</a:t>
            </a:r>
          </a:p>
          <a:p>
            <a:pPr marL="365125" indent="-282575" eaLnBrk="0" hangingPunct="0">
              <a:spcBef>
                <a:spcPct val="20000"/>
              </a:spcBef>
            </a:pPr>
            <a:r>
              <a:rPr lang="en-US" sz="3600" b="1" dirty="0">
                <a:latin typeface="Nikosh" pitchFamily="2" charset="0"/>
                <a:cs typeface="Nikosh" pitchFamily="2" charset="0"/>
              </a:rPr>
              <a:t>৩। </a:t>
            </a:r>
            <a:r>
              <a:rPr lang="bn-BD" sz="3600" b="1" dirty="0">
                <a:latin typeface="Nikosh" pitchFamily="2" charset="0"/>
                <a:cs typeface="Nikosh" pitchFamily="2" charset="0"/>
              </a:rPr>
              <a:t>“ </a:t>
            </a:r>
            <a:r>
              <a:rPr lang="bn-BD" sz="3600" b="1" dirty="0" smtClean="0">
                <a:latin typeface="Nikosh" pitchFamily="2" charset="0"/>
                <a:cs typeface="Nikosh" pitchFamily="2" charset="0"/>
              </a:rPr>
              <a:t>কী-বোর্ডের </a:t>
            </a:r>
            <a:r>
              <a:rPr lang="bn-BD" sz="3600" b="1" dirty="0">
                <a:latin typeface="Nikosh" pitchFamily="2" charset="0"/>
                <a:cs typeface="Nikosh" pitchFamily="2" charset="0"/>
              </a:rPr>
              <a:t>বিশেষ কী সমুহ সম্পর্কে ব্যাখ্যা</a:t>
            </a:r>
          </a:p>
          <a:p>
            <a:pPr marL="365125" indent="-282575" eaLnBrk="0" hangingPunct="0">
              <a:spcBef>
                <a:spcPct val="20000"/>
              </a:spcBef>
            </a:pPr>
            <a:r>
              <a:rPr lang="bn-BD" sz="3600" b="1" dirty="0">
                <a:latin typeface="Nikosh" pitchFamily="2" charset="0"/>
                <a:cs typeface="Nikosh" pitchFamily="2" charset="0"/>
              </a:rPr>
              <a:t>    করতে পারবে ।</a:t>
            </a:r>
          </a:p>
        </p:txBody>
      </p:sp>
      <p:sp>
        <p:nvSpPr>
          <p:cNvPr id="2" name="Rectangle 1"/>
          <p:cNvSpPr/>
          <p:nvPr/>
        </p:nvSpPr>
        <p:spPr>
          <a:xfrm>
            <a:off x="3454642" y="609600"/>
            <a:ext cx="3708157" cy="92333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  <a:effectLst>
            <a:reflection blurRad="6350" stA="50000" endA="300" endPos="90000" dir="5400000" sy="-100000" algn="bl" rotWithShape="0"/>
            <a:softEdge rad="12700"/>
          </a:effectLst>
          <a:scene3d>
            <a:camera prst="perspectiveFron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bn-BD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শিখনফলঃ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48000" y="533400"/>
            <a:ext cx="4648200" cy="707886"/>
          </a:xfrm>
          <a:prstGeom prst="rect">
            <a:avLst/>
          </a:prstGeom>
          <a:solidFill>
            <a:srgbClr val="0000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কী-বোর্ড  কি 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990600" y="1676400"/>
            <a:ext cx="7162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600" b="1" dirty="0">
                <a:latin typeface="Nikosh" pitchFamily="2" charset="0"/>
                <a:cs typeface="Nikosh" pitchFamily="2" charset="0"/>
              </a:rPr>
              <a:t>কী-বোর্ডের ইনপুট কার্যক্রম নিয়ন্ত্রন করার জন্য</a:t>
            </a:r>
          </a:p>
          <a:p>
            <a:r>
              <a:rPr lang="bn-BD" sz="3600" b="1" dirty="0">
                <a:latin typeface="Nikosh" pitchFamily="2" charset="0"/>
                <a:cs typeface="Nikosh" pitchFamily="2" charset="0"/>
              </a:rPr>
              <a:t>যে  </a:t>
            </a:r>
            <a:r>
              <a:rPr lang="en-US" sz="3600" b="1" dirty="0">
                <a:latin typeface="Nikosh" pitchFamily="2" charset="0"/>
                <a:cs typeface="Nikosh" pitchFamily="2" charset="0"/>
              </a:rPr>
              <a:t>Device</a:t>
            </a:r>
            <a:r>
              <a:rPr lang="bn-BD" sz="3600" b="1" dirty="0">
                <a:latin typeface="Nikosh" pitchFamily="2" charset="0"/>
                <a:cs typeface="Nikosh" pitchFamily="2" charset="0"/>
              </a:rPr>
              <a:t>  দ্বারা নির্দেশনা দেয়া হয় তাকে</a:t>
            </a:r>
          </a:p>
          <a:p>
            <a:r>
              <a:rPr lang="bn-BD" sz="3600" b="1" dirty="0">
                <a:latin typeface="Nikosh" pitchFamily="2" charset="0"/>
                <a:cs typeface="Nikosh" pitchFamily="2" charset="0"/>
              </a:rPr>
              <a:t>কী- বোর্ড বলে ।</a:t>
            </a:r>
            <a:endParaRPr lang="en-US" sz="3600" b="1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3" t="10738" r="2958" b="8725"/>
          <a:stretch/>
        </p:blipFill>
        <p:spPr>
          <a:xfrm>
            <a:off x="533400" y="5257800"/>
            <a:ext cx="297180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 b="18222"/>
          <a:stretch/>
        </p:blipFill>
        <p:spPr>
          <a:xfrm>
            <a:off x="6172200" y="4495801"/>
            <a:ext cx="2143125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89956" y="354538"/>
            <a:ext cx="4770858" cy="707886"/>
          </a:xfrm>
          <a:prstGeom prst="rect">
            <a:avLst/>
          </a:prstGeom>
          <a:solidFill>
            <a:srgbClr val="3366FF"/>
          </a:solidFill>
          <a:ln w="38100">
            <a:solidFill>
              <a:srgbClr val="FF6600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 কী-বোর্ড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(Keyboard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) 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533400" y="1524000"/>
            <a:ext cx="8153400" cy="378565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bn-BD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কম্পিউটারে নির্দেশ দেয়ার জন্য সবচেয়ে বেশি ব্যবহৃত ইনপুট  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Device</a:t>
            </a:r>
            <a:r>
              <a:rPr lang="bn-BD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  হচ্ছে 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কী – বোর্ড ।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তাছাড়া </a:t>
            </a:r>
            <a:r>
              <a:rPr lang="bn-BD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কী-বোর্ড 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Word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Processing </a:t>
            </a:r>
            <a:r>
              <a:rPr lang="bn-BD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" pitchFamily="2" charset="0"/>
                <a:cs typeface="Nikosh" pitchFamily="2" charset="0"/>
              </a:rPr>
              <a:t>কাজে ব্যবহৃত প্রধান যন্ত্র । অপারেটিং সিস্টেম থেকে শুরু করে এ্যাপ্লিকেশন সফটওয়্যারের প্রতিটি ক্ষেত্রে কী- বোর্ড অত্যাবশ্যকীয় ভুমিকা পালন করে ।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39942" name="Picture 6" descr="images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5429250"/>
            <a:ext cx="2466975" cy="1174750"/>
          </a:xfrm>
          <a:prstGeom prst="rect">
            <a:avLst/>
          </a:prstGeom>
          <a:noFill/>
        </p:spPr>
      </p:pic>
      <p:pic>
        <p:nvPicPr>
          <p:cNvPr id="39943" name="Picture 7" descr="index2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5438775"/>
            <a:ext cx="2447925" cy="13895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3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828800"/>
            <a:ext cx="62706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1513" y="4887913"/>
            <a:ext cx="780097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2800" b="1" dirty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                                </a:t>
            </a:r>
            <a:r>
              <a:rPr lang="en-US" sz="2800" b="1" dirty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  </a:t>
            </a:r>
            <a:r>
              <a:rPr lang="bn-BD" sz="2800" b="1" dirty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কীবোর্ডের নিচের সারির সবচেয়ে বড় কী টির নাম </a:t>
            </a:r>
            <a:r>
              <a:rPr lang="en-US" sz="2800" b="1" dirty="0" err="1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Spaceber</a:t>
            </a:r>
            <a:r>
              <a:rPr lang="en-US" sz="2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Key</a:t>
            </a:r>
            <a:r>
              <a:rPr lang="bn-BD" sz="2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। দুইটি </a:t>
            </a:r>
            <a:r>
              <a:rPr lang="en-US" sz="2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word </a:t>
            </a:r>
            <a:r>
              <a:rPr lang="bn-BD" sz="2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এর মাঝে এক ঘর ফাঁকা জায়গা রাখার জন্য এই কী ব্যবহার করা হয়।</a:t>
            </a:r>
            <a:endParaRPr lang="en-US" sz="2800" b="1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855663" y="4613275"/>
            <a:ext cx="300355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079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latin typeface="NikoshBAN" pitchFamily="2" charset="0"/>
                <a:cs typeface="NikoshBAN" pitchFamily="2" charset="0"/>
              </a:rPr>
              <a:t>Spaceber</a:t>
            </a:r>
            <a:r>
              <a:rPr lang="en-US" sz="4000">
                <a:solidFill>
                  <a:srgbClr val="FFFF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2895600" y="3721100"/>
            <a:ext cx="1976438" cy="393700"/>
          </a:xfrm>
          <a:prstGeom prst="roundRect">
            <a:avLst>
              <a:gd name="adj" fmla="val 16667"/>
            </a:avLst>
          </a:prstGeom>
          <a:noFill/>
          <a:ln w="50800" algn="ctr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381250" y="392906"/>
            <a:ext cx="4764088" cy="739775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কী-বোর্ড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(Keyboard</a:t>
            </a:r>
            <a:r>
              <a:rPr lang="bn-BD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  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solidFill>
            <a:srgbClr val="FFFFFF"/>
          </a:solidFill>
          <a:ln w="152400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362200" y="685800"/>
            <a:ext cx="4764088" cy="739775"/>
          </a:xfrm>
          <a:prstGeom prst="rect">
            <a:avLst/>
          </a:prstGeom>
          <a:solidFill>
            <a:srgbClr val="3366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n-BD" sz="4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 কী-বোর্ড </a:t>
            </a:r>
            <a:r>
              <a:rPr lang="en-US" sz="4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(Keyboard</a:t>
            </a:r>
            <a:r>
              <a:rPr lang="bn-BD" sz="4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)  </a:t>
            </a:r>
            <a:endParaRPr lang="en-US" sz="4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609600" y="1828801"/>
            <a:ext cx="8061325" cy="1569660"/>
            <a:chOff x="639144" y="3293202"/>
            <a:chExt cx="8061307" cy="1569282"/>
          </a:xfrm>
        </p:grpSpPr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639144" y="3392232"/>
              <a:ext cx="1593272" cy="685800"/>
            </a:xfrm>
            <a:prstGeom prst="roundRect">
              <a:avLst>
                <a:gd name="adj" fmla="val 16667"/>
              </a:avLst>
            </a:prstGeom>
            <a:solidFill>
              <a:srgbClr val="CC99FF"/>
            </a:solidFill>
            <a:ln w="10795" algn="ctr">
              <a:solidFill>
                <a:srgbClr val="99CCFF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4000"/>
                <a:t>Enter </a:t>
              </a:r>
            </a:p>
          </p:txBody>
        </p:sp>
        <p:sp>
          <p:nvSpPr>
            <p:cNvPr id="44039" name="TextBox 7"/>
            <p:cNvSpPr txBox="1">
              <a:spLocks noChangeArrowheads="1"/>
            </p:cNvSpPr>
            <p:nvPr/>
          </p:nvSpPr>
          <p:spPr bwMode="auto">
            <a:xfrm>
              <a:off x="2232990" y="3293202"/>
              <a:ext cx="6467461" cy="1569282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bn-BD" sz="3200" dirty="0">
                  <a:latin typeface="NikoshBAN" pitchFamily="2" charset="0"/>
                  <a:cs typeface="NikoshBAN" pitchFamily="2" charset="0"/>
                </a:rPr>
                <a:t> এক লাইন থেকে আর এক লাইন সৃষ্টি অথবা এক প্যারা থেকে আর এক প্যারার সৃষ্টি করতে হলে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	               Enter</a:t>
              </a:r>
              <a:r>
                <a:rPr lang="bn-BD" sz="3200" dirty="0">
                  <a:latin typeface="NikoshBAN" pitchFamily="2" charset="0"/>
                  <a:cs typeface="NikoshBAN" pitchFamily="2" charset="0"/>
                </a:rPr>
                <a:t> কী প্রেস করতে হয়।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6275" y="3840163"/>
            <a:ext cx="5521325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14"/>
          <p:cNvSpPr>
            <a:spLocks noChangeArrowheads="1"/>
          </p:cNvSpPr>
          <p:nvPr/>
        </p:nvSpPr>
        <p:spPr bwMode="auto">
          <a:xfrm>
            <a:off x="6696075" y="4572000"/>
            <a:ext cx="695325" cy="376238"/>
          </a:xfrm>
          <a:prstGeom prst="roundRect">
            <a:avLst>
              <a:gd name="adj" fmla="val 16667"/>
            </a:avLst>
          </a:prstGeom>
          <a:noFill/>
          <a:ln w="50800" algn="ctr">
            <a:solidFill>
              <a:srgbClr val="FF00FF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765</Words>
  <Application>Microsoft Office PowerPoint</Application>
  <PresentationFormat>On-screen Show (4:3)</PresentationFormat>
  <Paragraphs>177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HARUNSIR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HARUNSIR</dc:creator>
  <cp:lastModifiedBy>DOEL</cp:lastModifiedBy>
  <cp:revision>152</cp:revision>
  <dcterms:created xsi:type="dcterms:W3CDTF">2015-05-05T06:43:27Z</dcterms:created>
  <dcterms:modified xsi:type="dcterms:W3CDTF">2017-09-27T05:29:49Z</dcterms:modified>
</cp:coreProperties>
</file>